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omments/comment1.xml" ContentType="application/vnd.openxmlformats-officedocument.presentationml.comments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9"/>
  </p:notesMasterIdLst>
  <p:sldIdLst>
    <p:sldId id="256" r:id="rId2"/>
    <p:sldId id="257" r:id="rId3"/>
    <p:sldId id="258" r:id="rId4"/>
    <p:sldId id="265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83" r:id="rId13"/>
    <p:sldId id="284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Экономика" initials="Э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3980" autoAdjust="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Лиц моложе трудоспособного возраста - 1741</c:v>
                </c:pt>
                <c:pt idx="1">
                  <c:v>Лиц трудоспособного возраста - 3866</c:v>
                </c:pt>
                <c:pt idx="2">
                  <c:v>Лиц старше трудоспособного возраста - 1534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1741</c:v>
                </c:pt>
                <c:pt idx="1">
                  <c:v>3866</c:v>
                </c:pt>
                <c:pt idx="2">
                  <c:v>1828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Лиц моложе трудоспособного возраста - 1741</c:v>
                </c:pt>
                <c:pt idx="1">
                  <c:v>Лиц трудоспособного возраста - 3866</c:v>
                </c:pt>
                <c:pt idx="2">
                  <c:v>Лиц старше трудоспособного возраста - 1534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firstSliceAng val="0"/>
      </c:pieChart>
      <c:spPr>
        <a:noFill/>
        <a:ln w="25403">
          <a:noFill/>
        </a:ln>
      </c:spPr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61084611554303381"/>
          <c:y val="0.25458665007472958"/>
          <c:w val="0.33822784450136234"/>
          <c:h val="0.35911722554719372"/>
        </c:manualLayout>
      </c:layout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Число мужчин</c:v>
                </c:pt>
                <c:pt idx="1">
                  <c:v>Число женщин</c:v>
                </c:pt>
                <c:pt idx="2">
                  <c:v>Численность детей в возрасте от 0 до 17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3495</c:v>
                </c:pt>
                <c:pt idx="1">
                  <c:v>3646</c:v>
                </c:pt>
              </c:numCache>
            </c:numRef>
          </c:val>
        </c:ser>
      </c:pie3DChart>
    </c:plotArea>
    <c:legend>
      <c:legendPos val="r"/>
      <c:legendEntry>
        <c:idx val="2"/>
        <c:delete val="1"/>
      </c:legendEntry>
      <c:layout/>
    </c:legend>
    <c:plotVisOnly val="1"/>
  </c:chart>
  <c:externalData r:id="rId1"/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4-02-01T16:40:44.690" idx="1">
    <p:pos x="5430" y="1162"/>
    <p:text/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BB226-3899-4FE1-A416-AB783B399AD6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39D9E2-010A-4E83-968C-83D00843C9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9D9E2-010A-4E83-968C-83D00843C90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9D9E2-010A-4E83-968C-83D00843C90B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9D9E2-010A-4E83-968C-83D00843C90B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comments" Target="../comments/commen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st-org.com/search?type=name&amp;val=%D0%A1%D0%95%D0%9B%D0%AC%D0%A1%D0%9A%D0%9E%D0%A5%D0%9E%D0%97%D0%AF%D0%99%D0%A1%D0%A2%D0%92%D0%95%D0%9D%D0%9D%D0%AB%D0%99,%20%D0%9F%D0%95%D0%A0%D0%95%D0%A0%D0%90%D0%91%D0%90%D0%A2%D0%AB%D0%92%D0%90%D0%AE%D0%A9%D0%98%D0%99,%20%D0%A1%D0%91%D0%AB%D0%A2%D0%9E%D0%92%D0%9E%D0%99%20%D0%9F%D0%9E%D0%A2%D0%A0%D0%95%D0%91%D0%98%D0%A2%D0%95%D0%9B%D0%AC%D0%A1%D0%9A%D0%98%D0%99%20%D0%9A%D0%9E%D0%9E%D0%9F%D0%95%D0%A0%D0%90%D0%A2%D0%98%D0%92%20%D0%9D%D0%95%D0%A0-%D0%97%D0%90%D0%92%D0%9E%D0%94%D0%A1%D0%9A%D0%98%D0%99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266429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Инвестиционный паспорт </a:t>
            </a:r>
            <a:b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4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Нерчинско-Заводского</a:t>
            </a:r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муниципального округа</a:t>
            </a:r>
            <a:b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Забайкальского края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endParaRPr lang="ru-RU" dirty="0"/>
          </a:p>
        </p:txBody>
      </p:sp>
      <p:pic>
        <p:nvPicPr>
          <p:cNvPr id="6" name="Picture 4" descr="nerchinskiy-zavod-9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64904"/>
            <a:ext cx="9144000" cy="4293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1988840"/>
            <a:ext cx="4546848" cy="324036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 2" pitchFamily="18" charset="2"/>
              <a:buNone/>
            </a:pPr>
            <a:r>
              <a:rPr lang="ru-RU" sz="2800" b="1" i="1" dirty="0" smtClean="0">
                <a:solidFill>
                  <a:schemeClr val="bg1"/>
                </a:solidFill>
              </a:rPr>
              <a:t>Глава </a:t>
            </a:r>
          </a:p>
          <a:p>
            <a:pPr algn="ctr">
              <a:lnSpc>
                <a:spcPct val="80000"/>
              </a:lnSpc>
              <a:buFont typeface="Wingdings 2" pitchFamily="18" charset="2"/>
              <a:buNone/>
            </a:pPr>
            <a:r>
              <a:rPr lang="ru-RU" sz="2800" b="1" i="1" dirty="0" err="1" smtClean="0">
                <a:solidFill>
                  <a:schemeClr val="bg1"/>
                </a:solidFill>
              </a:rPr>
              <a:t>Нерчинско-Заводского</a:t>
            </a:r>
            <a:r>
              <a:rPr lang="ru-RU" sz="2800" b="1" i="1" dirty="0" smtClean="0">
                <a:solidFill>
                  <a:schemeClr val="bg1"/>
                </a:solidFill>
              </a:rPr>
              <a:t> муниципального округа</a:t>
            </a:r>
          </a:p>
          <a:p>
            <a:pPr algn="ctr">
              <a:lnSpc>
                <a:spcPct val="80000"/>
              </a:lnSpc>
              <a:buFont typeface="Wingdings 2" pitchFamily="18" charset="2"/>
              <a:buNone/>
            </a:pPr>
            <a:r>
              <a:rPr lang="ru-RU" sz="2800" b="1" i="1" dirty="0" smtClean="0">
                <a:solidFill>
                  <a:schemeClr val="bg1"/>
                </a:solidFill>
              </a:rPr>
              <a:t> Михалев Леонид Викторович</a:t>
            </a:r>
          </a:p>
          <a:p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116632"/>
            <a:ext cx="1246187" cy="14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552864"/>
            <a:ext cx="3312368" cy="4396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046640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1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Нерчинско-Заводский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муниципальный округ расположен в юго-восточной части Забайкальского края и является одним из наиболее живописных его уголков.    Славу </a:t>
            </a:r>
            <a:r>
              <a:rPr lang="ru-RU" sz="1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окруа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составляют не только природные богатства, а также культурные ценности. На территории округа расположены 2 музея, 31 памятник истории и культуры. Известный факт, что самые яркие страницы истории Нерчинского Завода убеждают в том, что на данном территориальном поселении отрабатывались и утверждались главные государственные структуры в истории российской Даурии. Здесь многолетней практикой вытачивалась основная система хозяйства в крае - горнорудное и рудо-плавное дело. На примере Нерчинского Завода мы впервые встречаем:</a:t>
            </a:r>
            <a:b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Первое серебро и рудное золото российского государства. Серебро и золото горы Крестовой и близлежащих рудников свершило не только значительные вливания в казну государства, оно послужило материалом для скрепления в дарственных медалях   наиважнейшего  международного   договора   по   случаю   победного завершения Северной войны. Уникальность района формируют  природно-географические факторы. К ним относятся высокая обеспеченность полиметаллическими рудами, земельными ресурсами сельхоз.назначения,   приграничное положение, наличие объектов историко-культурного наследия национального характера.  Особенности  экономического потенциала района связаны с природно-ресурсным и демонстрируют перспективные направления развития собственной экономики района в области растениеводства (производство продовольственного и фуражного зерна, </a:t>
            </a:r>
            <a:r>
              <a:rPr lang="ru-RU" sz="1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масляничных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культур, кормов),горнодобывающей промышленности, развитие малого и среднего бизнеса.</a:t>
            </a:r>
          </a:p>
          <a:p>
            <a:pPr eaLnBrk="0" hangingPunct="0"/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12776"/>
            <a:ext cx="3826768" cy="4968552"/>
          </a:xfrm>
        </p:spPr>
        <p:txBody>
          <a:bodyPr>
            <a:noAutofit/>
          </a:bodyPr>
          <a:lstStyle/>
          <a:p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состав территории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Нерчинско-Заводского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 входят следующие населенные пункты: село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Аргунск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село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Байка, село Большой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Зерентуй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село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Булдуруй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1-й, село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Булдуруй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2-й, село Георгиевка, село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Горбуновка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село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Горный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Зерентуй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село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Домасово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село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Золотоноша, село Ивановка, село Ишага, село Михайловка, село Нерчинский Завод, село Олочи, село Поперечный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Зерентуй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село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Середняя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село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Солонечная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село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Уровские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Ключи, село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Чалбучи-Килга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село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Чашино-Ильдикан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село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Широкая, село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Явленка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поселок сельского типа Михайловский Участок.</a:t>
            </a:r>
            <a:b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Административным центром муниципального округа является село Нерчинский Завод.</a:t>
            </a:r>
            <a:b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Состав территории</a:t>
            </a:r>
            <a:endParaRPr lang="ru-RU" sz="3200" dirty="0"/>
          </a:p>
        </p:txBody>
      </p:sp>
      <p:pic>
        <p:nvPicPr>
          <p:cNvPr id="4" name="Picture 4" descr="Карта без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28800"/>
            <a:ext cx="4103688" cy="4824388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72000"/>
          </a:xfrm>
        </p:spPr>
        <p:txBody>
          <a:bodyPr>
            <a:normAutofit fontScale="62500" lnSpcReduction="20000"/>
          </a:bodyPr>
          <a:lstStyle/>
          <a:p>
            <a:pPr algn="ctr">
              <a:lnSpc>
                <a:spcPct val="80000"/>
              </a:lnSpc>
            </a:pPr>
            <a:r>
              <a:rPr lang="ru-RU" altLang="zh-CN" sz="2800" b="1" i="1" dirty="0" err="1" smtClean="0">
                <a:solidFill>
                  <a:schemeClr val="bg1"/>
                </a:solidFill>
              </a:rPr>
              <a:t>Нерчинско-Заводский</a:t>
            </a:r>
            <a:r>
              <a:rPr lang="ru-RU" altLang="zh-CN" sz="2800" b="1" i="1" dirty="0" smtClean="0">
                <a:solidFill>
                  <a:schemeClr val="bg1"/>
                </a:solidFill>
              </a:rPr>
              <a:t>  муниципальный округ образован 4 января 1926 года. </a:t>
            </a:r>
          </a:p>
          <a:p>
            <a:pPr>
              <a:lnSpc>
                <a:spcPct val="80000"/>
              </a:lnSpc>
            </a:pPr>
            <a:r>
              <a:rPr lang="ru-RU" altLang="zh-CN" sz="2800" b="1" i="1" dirty="0" smtClean="0">
                <a:solidFill>
                  <a:schemeClr val="bg1"/>
                </a:solidFill>
              </a:rPr>
              <a:t>Наш округ имеет редкую даже для Забайкалья историю. Именно на его территории одним из первых в Забайкалье возник Нерчинский плавильный завод (отсюда и название села Нерчинский завод). Серебро, производимое на нем, отправлялось в Санкт-Петербург на Монетный двор. Это было первое серебро России. Здесь же получено и первое российское золото. </a:t>
            </a:r>
          </a:p>
          <a:p>
            <a:pPr>
              <a:lnSpc>
                <a:spcPct val="80000"/>
              </a:lnSpc>
            </a:pPr>
            <a:r>
              <a:rPr lang="ru-RU" altLang="zh-CN" sz="2800" b="1" i="1" dirty="0" smtClean="0">
                <a:solidFill>
                  <a:schemeClr val="bg1"/>
                </a:solidFill>
              </a:rPr>
              <a:t>Сегодня общеизвестно, что Нерчинские заводы в свое время имели огромное значение для экономического подъема Российской Империи, они послужили толчком для строительства Санкт-Петербурга. Для Забайкалья, да и для Сибири, всё в Нерчинских заводах первое. Первые рудознатцы, инженеры, врачи, литераторы, журналисты, крестьяне, казаки. Это и первые промышленные предприятия, первые опыты организации работ, первые музеи и </a:t>
            </a:r>
            <a:r>
              <a:rPr lang="ru-RU" altLang="zh-CN" sz="2800" b="1" i="1" dirty="0" err="1" smtClean="0">
                <a:solidFill>
                  <a:schemeClr val="bg1"/>
                </a:solidFill>
              </a:rPr>
              <a:t>школы.На</a:t>
            </a:r>
            <a:r>
              <a:rPr lang="ru-RU" altLang="zh-CN" sz="2800" b="1" i="1" dirty="0" smtClean="0">
                <a:solidFill>
                  <a:schemeClr val="bg1"/>
                </a:solidFill>
              </a:rPr>
              <a:t> территории нашего округа отбывали каторгу, находили приют и утешение сотни лучших умов России. </a:t>
            </a:r>
            <a:r>
              <a:rPr lang="ru-RU" sz="2800" b="1" i="1" dirty="0" smtClean="0">
                <a:solidFill>
                  <a:schemeClr val="bg1"/>
                </a:solidFill>
              </a:rPr>
              <a:t>В Нерчинском Заводе находилось семейное гнездо купеческого клана Кандинских, откуда вышли основоположник отечественной психиатрии В.Х. Кандинский и знаменитый художник В.В. Кандинский.  Мы по праву гордимся нашим округом– его славной историей и богатыми культурными традициями, современными достижениями и главным богатством – трудолюбивыми, талантливыми и доброжелательными жителями. Их трудом и упорством, умом и талантом создано все, что составляет сегодня гордость </a:t>
            </a:r>
            <a:r>
              <a:rPr lang="ru-RU" sz="2800" b="1" i="1" dirty="0" err="1" smtClean="0">
                <a:solidFill>
                  <a:schemeClr val="bg1"/>
                </a:solidFill>
              </a:rPr>
              <a:t>Нерчинско-Заводской</a:t>
            </a:r>
            <a:r>
              <a:rPr lang="ru-RU" sz="2800" b="1" i="1" dirty="0" smtClean="0">
                <a:solidFill>
                  <a:schemeClr val="bg1"/>
                </a:solidFill>
              </a:rPr>
              <a:t> земли. 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История </a:t>
            </a:r>
            <a:r>
              <a:rPr lang="ru-RU" sz="32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Нерчинско-Заводского</a:t>
            </a:r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округа</a:t>
            </a:r>
            <a:endParaRPr lang="ru-RU" sz="32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ПРОМЫШЛЕННОЕ ПРОИЗВОДСТВО</a:t>
            </a:r>
            <a:endParaRPr lang="ru-RU" sz="3200" b="1" i="1" dirty="0">
              <a:solidFill>
                <a:schemeClr val="bg1"/>
              </a:solidFill>
            </a:endParaRPr>
          </a:p>
        </p:txBody>
      </p:sp>
      <p:graphicFrame>
        <p:nvGraphicFramePr>
          <p:cNvPr id="1026" name="Диаграмма 5"/>
          <p:cNvGraphicFramePr>
            <a:graphicFrameLocks/>
          </p:cNvGraphicFramePr>
          <p:nvPr>
            <p:ph idx="1"/>
          </p:nvPr>
        </p:nvGraphicFramePr>
        <p:xfrm>
          <a:off x="734065" y="1524000"/>
          <a:ext cx="7675870" cy="4572000"/>
        </p:xfrm>
        <a:graphic>
          <a:graphicData uri="http://schemas.openxmlformats.org/presentationml/2006/ole">
            <p:oleObj spid="_x0000_s1026" r:id="rId3" imgW="7852329" imgH="4676037" progId="Excel.Sheet.8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2900" i="1" dirty="0" smtClean="0">
                <a:solidFill>
                  <a:schemeClr val="bg1"/>
                </a:solidFill>
              </a:rPr>
              <a:t>Уникальные особенности экономического потенциала </a:t>
            </a:r>
            <a:r>
              <a:rPr lang="ru-RU" sz="2900" i="1" dirty="0" err="1" smtClean="0">
                <a:solidFill>
                  <a:schemeClr val="bg1"/>
                </a:solidFill>
              </a:rPr>
              <a:t>Нерчинско-Заводского</a:t>
            </a:r>
            <a:r>
              <a:rPr lang="ru-RU" sz="2900" i="1" dirty="0" smtClean="0">
                <a:solidFill>
                  <a:schemeClr val="bg1"/>
                </a:solidFill>
              </a:rPr>
              <a:t> муниципального округа Забайкальского края следующие.</a:t>
            </a:r>
          </a:p>
          <a:p>
            <a:r>
              <a:rPr lang="ru-RU" sz="2900" i="1" dirty="0" smtClean="0">
                <a:solidFill>
                  <a:schemeClr val="bg1"/>
                </a:solidFill>
              </a:rPr>
              <a:t>Промышленность округа представлена золотодобывающими предприятиями: ООО Прииск «</a:t>
            </a:r>
            <a:r>
              <a:rPr lang="ru-RU" sz="2900" i="1" dirty="0" err="1" smtClean="0">
                <a:solidFill>
                  <a:schemeClr val="bg1"/>
                </a:solidFill>
              </a:rPr>
              <a:t>Каракканский</a:t>
            </a:r>
            <a:r>
              <a:rPr lang="ru-RU" sz="2900" i="1" dirty="0" smtClean="0">
                <a:solidFill>
                  <a:schemeClr val="bg1"/>
                </a:solidFill>
              </a:rPr>
              <a:t>», Производственный кооператив  Артель старателей «Даурия», ООО «Железный кряж», ООО «</a:t>
            </a:r>
            <a:r>
              <a:rPr lang="ru-RU" sz="2900" i="1" dirty="0" err="1" smtClean="0">
                <a:solidFill>
                  <a:schemeClr val="bg1"/>
                </a:solidFill>
              </a:rPr>
              <a:t>Джергун</a:t>
            </a:r>
            <a:r>
              <a:rPr lang="ru-RU" sz="2900" i="1" dirty="0" smtClean="0">
                <a:solidFill>
                  <a:schemeClr val="bg1"/>
                </a:solidFill>
              </a:rPr>
              <a:t>», ООО «Горнорудная компания </a:t>
            </a:r>
            <a:r>
              <a:rPr lang="ru-RU" sz="2900" i="1" dirty="0" err="1" smtClean="0">
                <a:solidFill>
                  <a:schemeClr val="bg1"/>
                </a:solidFill>
              </a:rPr>
              <a:t>Хуатай</a:t>
            </a:r>
            <a:r>
              <a:rPr lang="ru-RU" sz="2900" i="1" dirty="0" smtClean="0">
                <a:solidFill>
                  <a:schemeClr val="bg1"/>
                </a:solidFill>
              </a:rPr>
              <a:t>», ООО «Альянс </a:t>
            </a:r>
            <a:r>
              <a:rPr lang="ru-RU" sz="2900" i="1" dirty="0" err="1" smtClean="0">
                <a:solidFill>
                  <a:schemeClr val="bg1"/>
                </a:solidFill>
              </a:rPr>
              <a:t>Майнинг</a:t>
            </a:r>
            <a:r>
              <a:rPr lang="ru-RU" sz="2900" i="1" dirty="0" smtClean="0">
                <a:solidFill>
                  <a:schemeClr val="bg1"/>
                </a:solidFill>
              </a:rPr>
              <a:t>». Создано 571 рабочее место.</a:t>
            </a:r>
          </a:p>
          <a:p>
            <a:r>
              <a:rPr lang="ru-RU" sz="2900" i="1" dirty="0" smtClean="0">
                <a:solidFill>
                  <a:schemeClr val="bg1"/>
                </a:solidFill>
              </a:rPr>
              <a:t>Существенный вклад в развитие экономического потенциала округа вносят сельхозпредприятия, ориентированные на экспорт продукции растениеводства: </a:t>
            </a:r>
          </a:p>
          <a:p>
            <a:r>
              <a:rPr lang="ru-RU" sz="2900" i="1" dirty="0" smtClean="0">
                <a:solidFill>
                  <a:schemeClr val="bg1"/>
                </a:solidFill>
              </a:rPr>
              <a:t>-</a:t>
            </a:r>
            <a:r>
              <a:rPr lang="en-US" sz="2900" i="1" dirty="0" smtClean="0">
                <a:solidFill>
                  <a:schemeClr val="bg1"/>
                </a:solidFill>
              </a:rPr>
              <a:t> </a:t>
            </a:r>
            <a:r>
              <a:rPr lang="ru-RU" sz="2900" i="1" dirty="0" smtClean="0">
                <a:solidFill>
                  <a:schemeClr val="bg1"/>
                </a:solidFill>
              </a:rPr>
              <a:t>ООО «</a:t>
            </a:r>
            <a:r>
              <a:rPr lang="ru-RU" sz="2900" i="1" dirty="0" err="1" smtClean="0">
                <a:solidFill>
                  <a:schemeClr val="bg1"/>
                </a:solidFill>
              </a:rPr>
              <a:t>Терос</a:t>
            </a:r>
            <a:r>
              <a:rPr lang="ru-RU" sz="2900" i="1" dirty="0" smtClean="0">
                <a:solidFill>
                  <a:schemeClr val="bg1"/>
                </a:solidFill>
              </a:rPr>
              <a:t> ЗК» планирует поднять не менее 15 тыс.га залежных земель, на настоящее время площадь арендуемых земель по району составляет 12,6 тыс. га. </a:t>
            </a:r>
          </a:p>
          <a:p>
            <a:r>
              <a:rPr lang="ru-RU" sz="2900" i="1" dirty="0" smtClean="0">
                <a:solidFill>
                  <a:schemeClr val="bg1"/>
                </a:solidFill>
              </a:rPr>
              <a:t>- СПСПК «</a:t>
            </a:r>
            <a:r>
              <a:rPr lang="ru-RU" sz="2900" i="1" dirty="0" err="1" smtClean="0">
                <a:solidFill>
                  <a:schemeClr val="bg1"/>
                </a:solidFill>
              </a:rPr>
              <a:t>Нер-Заводский</a:t>
            </a:r>
            <a:r>
              <a:rPr lang="ru-RU" sz="2900" i="1" dirty="0" smtClean="0">
                <a:solidFill>
                  <a:schemeClr val="bg1"/>
                </a:solidFill>
              </a:rPr>
              <a:t>» за счет средств гранта  осуществлена модернизация убойной площадки и производственного цеха по переработке мяса. Планируется расширение ассортимента выпускаемой продукции (мясные консервы, колбасные изделия , мясные полуфабрикаты) .</a:t>
            </a:r>
          </a:p>
          <a:p>
            <a:r>
              <a:rPr lang="ru-RU" sz="2900" i="1" dirty="0" smtClean="0">
                <a:solidFill>
                  <a:schemeClr val="bg1"/>
                </a:solidFill>
              </a:rPr>
              <a:t>Муниципальный округ обладает большим туристическим потенциалом с учетом статуса приграничной территории, пограничного пункта пропуска ДАПП Олочи, наличия исторических объектов.</a:t>
            </a:r>
          </a:p>
          <a:p>
            <a:pPr>
              <a:defRPr/>
            </a:pPr>
            <a:endParaRPr lang="ru-RU" sz="29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i="1" dirty="0" err="1" smtClean="0">
                <a:solidFill>
                  <a:schemeClr val="bg1"/>
                </a:solidFill>
              </a:rPr>
              <a:t>Системообразующие</a:t>
            </a:r>
            <a:r>
              <a:rPr lang="ru-RU" sz="3600" b="1" i="1" dirty="0" smtClean="0">
                <a:solidFill>
                  <a:schemeClr val="bg1"/>
                </a:solidFill>
              </a:rPr>
              <a:t> предприятия округа</a:t>
            </a:r>
            <a:endParaRPr lang="ru-RU" sz="36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Земельные  ресурсы  </a:t>
            </a:r>
            <a:br>
              <a:rPr lang="ru-RU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общая площадь земель сельскохозяйственного назначения 252770 га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50" name="Диаграмма 3"/>
          <p:cNvGraphicFramePr>
            <a:graphicFrameLocks/>
          </p:cNvGraphicFramePr>
          <p:nvPr>
            <p:ph idx="1"/>
          </p:nvPr>
        </p:nvGraphicFramePr>
        <p:xfrm>
          <a:off x="398463" y="1844675"/>
          <a:ext cx="8221662" cy="3448050"/>
        </p:xfrm>
        <a:graphic>
          <a:graphicData uri="http://schemas.openxmlformats.org/presentationml/2006/ole">
            <p:oleObj spid="_x0000_s2050" name="Worksheet" r:id="rId3" imgW="8858331" imgH="3714793" progId="Excel.Sheet.8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260648"/>
            <a:ext cx="74888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Минерально-сырьевые ресурсы</a:t>
            </a:r>
            <a:endParaRPr lang="ru-RU" sz="32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Group 134"/>
          <p:cNvGraphicFramePr>
            <a:graphicFrameLocks noGrp="1"/>
          </p:cNvGraphicFramePr>
          <p:nvPr/>
        </p:nvGraphicFramePr>
        <p:xfrm>
          <a:off x="683567" y="908720"/>
          <a:ext cx="7632848" cy="4530151"/>
        </p:xfrm>
        <a:graphic>
          <a:graphicData uri="http://schemas.openxmlformats.org/drawingml/2006/table">
            <a:tbl>
              <a:tblPr/>
              <a:tblGrid>
                <a:gridCol w="1377420"/>
                <a:gridCol w="1954911"/>
                <a:gridCol w="2175925"/>
                <a:gridCol w="2124592"/>
              </a:tblGrid>
              <a:tr h="10371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полезного ископаемого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месторождения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Запасы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Выданы лицензии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</a:tr>
              <a:tr h="15690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Золото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Разведано 11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месторождений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Россыпное – 6,7 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Коренное – 9,9 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Прогнозные ресурсы: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коренное – 280,1 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Россыпное – 7,8т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с/а «Даурия»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</a:t>
                      </a:r>
                      <a:r>
                        <a:rPr kumimoji="0" lang="ru-RU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Джергун</a:t>
                      </a: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Прииск»</a:t>
                      </a:r>
                      <a:r>
                        <a:rPr kumimoji="0" lang="ru-RU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Карраканский</a:t>
                      </a: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«Железный кряж»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</a:t>
                      </a:r>
                      <a:r>
                        <a:rPr kumimoji="0" lang="ru-RU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Аргунь</a:t>
                      </a: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</a:t>
                      </a:r>
                      <a:r>
                        <a:rPr kumimoji="0" lang="ru-RU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Мангазея</a:t>
                      </a: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Майнинг</a:t>
                      </a: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</a:t>
                      </a:r>
                      <a:r>
                        <a:rPr kumimoji="0" lang="ru-RU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Альяна</a:t>
                      </a: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Майнинг</a:t>
                      </a: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</a:tr>
              <a:tr h="7127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Железная руда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Березовское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железорудное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месторождение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Запасы в количестве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437,7 млн. 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ГПК «</a:t>
                      </a:r>
                      <a:r>
                        <a:rPr kumimoji="0" lang="ru-RU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Хуатай</a:t>
                      </a: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</a:tr>
              <a:tr h="93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Свинец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Цинк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Золото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серебро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Воздвиженское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месторождение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Свинец – 49,5 тыс. 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Цинк – 35 тыс. 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Золото – 0,3 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Серебро – 84 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Проводятся геологоразведочные  работы на выявление средних и крупных </a:t>
                      </a:r>
                      <a:r>
                        <a:rPr kumimoji="0" lang="ru-RU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золото-серебро-полиметалтческих</a:t>
                      </a: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месторождений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260648"/>
            <a:ext cx="49685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cs typeface="Times New Roman" pitchFamily="18" charset="0"/>
              </a:rPr>
              <a:t>Трудовые ресурсы</a:t>
            </a:r>
            <a:endParaRPr lang="ru-RU" sz="3200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908720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u="sng" dirty="0" smtClean="0">
                <a:solidFill>
                  <a:schemeClr val="bg1"/>
                </a:solidFill>
                <a:cs typeface="Times New Roman" pitchFamily="18" charset="0"/>
              </a:rPr>
              <a:t>Среднегодовая численность работников занятых в экономике  </a:t>
            </a:r>
            <a:r>
              <a:rPr lang="ru-RU" b="1" i="1" u="sng" dirty="0" smtClean="0">
                <a:solidFill>
                  <a:schemeClr val="bg1"/>
                </a:solidFill>
                <a:cs typeface="Times New Roman" pitchFamily="18" charset="0"/>
              </a:rPr>
              <a:t>1 </a:t>
            </a:r>
            <a:r>
              <a:rPr lang="ru-RU" b="1" i="1" u="sng" dirty="0" smtClean="0">
                <a:solidFill>
                  <a:schemeClr val="bg1"/>
                </a:solidFill>
                <a:cs typeface="Times New Roman" pitchFamily="18" charset="0"/>
              </a:rPr>
              <a:t>человек-  </a:t>
            </a:r>
            <a:endParaRPr lang="ru-RU" b="1" i="1" u="sng" dirty="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3075" name="Object 113"/>
          <p:cNvGraphicFramePr>
            <a:graphicFrameLocks noChangeAspect="1"/>
          </p:cNvGraphicFramePr>
          <p:nvPr/>
        </p:nvGraphicFramePr>
        <p:xfrm>
          <a:off x="395536" y="2276872"/>
          <a:ext cx="8294687" cy="3238996"/>
        </p:xfrm>
        <a:graphic>
          <a:graphicData uri="http://schemas.openxmlformats.org/presentationml/2006/ole">
            <p:oleObj spid="_x0000_s3075" name="Worksheet" r:id="rId3" imgW="8296397" imgH="2762116" progId="Excel.Sheet.8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07504" y="3645024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Развитие туристического потенциала</a:t>
            </a:r>
            <a:endParaRPr lang="ru-RU" sz="3200" i="1" dirty="0">
              <a:solidFill>
                <a:schemeClr val="bg1"/>
              </a:solidFill>
            </a:endParaRPr>
          </a:p>
        </p:txBody>
      </p:sp>
      <p:pic>
        <p:nvPicPr>
          <p:cNvPr id="3" name="Picture 16" descr="getImage?photoId=575606558909&amp;photoType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3384550" cy="2160588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283968" y="1124745"/>
            <a:ext cx="4104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i="1" dirty="0" smtClean="0">
                <a:solidFill>
                  <a:schemeClr val="bg1"/>
                </a:solidFill>
              </a:rPr>
              <a:t>Организация туристских маршрутов по историческим местам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5" name="Picture 17" descr="getImage?photoId=575607638461&amp;photoType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772816"/>
            <a:ext cx="4319265" cy="1728638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95536" y="3717033"/>
            <a:ext cx="158417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algn="just"/>
            <a:r>
              <a:rPr lang="ru-RU" sz="1600" b="1" i="1" dirty="0" smtClean="0">
                <a:solidFill>
                  <a:schemeClr val="bg1"/>
                </a:solidFill>
              </a:rPr>
              <a:t>Использование  моста</a:t>
            </a:r>
          </a:p>
          <a:p>
            <a:pPr marL="87313" algn="just"/>
            <a:r>
              <a:rPr lang="ru-RU" sz="1600" b="1" i="1" dirty="0" smtClean="0">
                <a:solidFill>
                  <a:schemeClr val="bg1"/>
                </a:solidFill>
              </a:rPr>
              <a:t>«Олочи - </a:t>
            </a:r>
            <a:r>
              <a:rPr lang="ru-RU" sz="1600" b="1" i="1" dirty="0" err="1" smtClean="0">
                <a:solidFill>
                  <a:schemeClr val="bg1"/>
                </a:solidFill>
              </a:rPr>
              <a:t>Шивей</a:t>
            </a:r>
            <a:r>
              <a:rPr lang="ru-RU" sz="1600" b="1" i="1" dirty="0" smtClean="0">
                <a:solidFill>
                  <a:schemeClr val="bg1"/>
                </a:solidFill>
              </a:rPr>
              <a:t>»,</a:t>
            </a:r>
          </a:p>
          <a:p>
            <a:pPr marL="87313" algn="just"/>
            <a:r>
              <a:rPr lang="ru-RU" sz="1600" b="1" i="1" dirty="0" smtClean="0">
                <a:solidFill>
                  <a:schemeClr val="bg1"/>
                </a:solidFill>
              </a:rPr>
              <a:t>как  элемента,</a:t>
            </a:r>
          </a:p>
          <a:p>
            <a:pPr marL="87313" algn="just"/>
            <a:r>
              <a:rPr lang="ru-RU" sz="1600" b="1" i="1" dirty="0" smtClean="0">
                <a:solidFill>
                  <a:schemeClr val="bg1"/>
                </a:solidFill>
              </a:rPr>
              <a:t>способствующего развитию </a:t>
            </a:r>
          </a:p>
          <a:p>
            <a:pPr marL="87313" algn="just"/>
            <a:r>
              <a:rPr lang="ru-RU" sz="1600" b="1" i="1" dirty="0" smtClean="0">
                <a:solidFill>
                  <a:schemeClr val="bg1"/>
                </a:solidFill>
              </a:rPr>
              <a:t>туризма</a:t>
            </a:r>
          </a:p>
          <a:p>
            <a:pPr marL="87313" algn="ctr"/>
            <a:endParaRPr lang="ru-RU" sz="1600" b="1" i="1" dirty="0"/>
          </a:p>
        </p:txBody>
      </p:sp>
      <p:pic>
        <p:nvPicPr>
          <p:cNvPr id="7" name="Picture 14" descr="IMG_157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8538" y="3860800"/>
            <a:ext cx="3887787" cy="2520950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516216" y="3844944"/>
            <a:ext cx="19442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</a:rPr>
              <a:t>Изменение статуса пункта пропуска  </a:t>
            </a:r>
          </a:p>
          <a:p>
            <a:pPr algn="ctr"/>
            <a:r>
              <a:rPr lang="ru-RU" i="1" dirty="0" smtClean="0">
                <a:solidFill>
                  <a:schemeClr val="bg1"/>
                </a:solidFill>
              </a:rPr>
              <a:t>«Олочи - </a:t>
            </a:r>
            <a:r>
              <a:rPr lang="ru-RU" i="1" dirty="0" err="1" smtClean="0">
                <a:solidFill>
                  <a:schemeClr val="bg1"/>
                </a:solidFill>
              </a:rPr>
              <a:t>Шивей</a:t>
            </a:r>
            <a:r>
              <a:rPr lang="ru-RU" i="1" dirty="0" smtClean="0">
                <a:solidFill>
                  <a:schemeClr val="bg1"/>
                </a:solidFill>
              </a:rPr>
              <a:t>» </a:t>
            </a:r>
          </a:p>
          <a:p>
            <a:pPr algn="ctr"/>
            <a:r>
              <a:rPr lang="ru-RU" i="1" dirty="0" smtClean="0">
                <a:solidFill>
                  <a:schemeClr val="bg1"/>
                </a:solidFill>
              </a:rPr>
              <a:t>с грузового на грузопассажирский</a:t>
            </a:r>
            <a:endParaRPr lang="ru-RU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Инвестиционный проект : Ввод в оборот залежных и невостребованных  земель сельскохозяйственного назначения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24744"/>
            <a:ext cx="7416824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317500">
              <a:lnSpc>
                <a:spcPct val="115000"/>
              </a:lnSpc>
              <a:buClr>
                <a:srgbClr val="231F20"/>
              </a:buClr>
              <a:buSzPts val="1400"/>
              <a:buChar char="●"/>
            </a:pPr>
            <a:r>
              <a:rPr lang="ru-RU" sz="1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Инициатор проекта – ООО «</a:t>
            </a:r>
            <a:r>
              <a:rPr lang="ru-RU" sz="1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Терос</a:t>
            </a:r>
            <a:r>
              <a:rPr lang="ru-RU" sz="1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ЗК»</a:t>
            </a:r>
          </a:p>
          <a:p>
            <a:pPr marL="457200" lvl="0" indent="-317500">
              <a:lnSpc>
                <a:spcPct val="115000"/>
              </a:lnSpc>
              <a:buClr>
                <a:srgbClr val="231F20"/>
              </a:buClr>
              <a:buSzPts val="1400"/>
              <a:buChar char="●"/>
            </a:pPr>
            <a:r>
              <a:rPr lang="ru-RU" sz="1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Объём инвестиций – 114 </a:t>
            </a:r>
            <a:r>
              <a:rPr lang="ru-RU" sz="1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endParaRPr lang="ru-RU" sz="14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317500">
              <a:lnSpc>
                <a:spcPct val="115000"/>
              </a:lnSpc>
              <a:buClr>
                <a:srgbClr val="231F20"/>
              </a:buClr>
              <a:buSzPts val="1400"/>
              <a:buChar char="●"/>
            </a:pPr>
            <a:r>
              <a:rPr lang="ru-RU" sz="1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Срок окупаемости – 3 года</a:t>
            </a:r>
          </a:p>
          <a:p>
            <a:pPr marL="457200" indent="-317500">
              <a:lnSpc>
                <a:spcPct val="115000"/>
              </a:lnSpc>
              <a:buClr>
                <a:srgbClr val="231F20"/>
              </a:buClr>
              <a:buSzPts val="1400"/>
              <a:buFont typeface="Arial"/>
              <a:buChar char="●"/>
            </a:pPr>
            <a:r>
              <a:rPr lang="ru-RU" sz="1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Текущая ситуация -  имеется производственно-складские  помещения для переработки и  хранения сельскохозяйственной продукции, гаражи для размещения автотранспорта, Площадь арендуемых  сельскохозяйственных земель составляет  12 592,12 </a:t>
            </a:r>
            <a:r>
              <a:rPr lang="ru-RU" sz="1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га</a:t>
            </a:r>
            <a:endParaRPr lang="ru-RU" sz="1400" i="1" dirty="0">
              <a:solidFill>
                <a:schemeClr val="bg1"/>
              </a:solidFill>
            </a:endParaRPr>
          </a:p>
        </p:txBody>
      </p:sp>
      <p:pic>
        <p:nvPicPr>
          <p:cNvPr id="40962" name="Picture 2" descr="Министерство сельского хозяйства Забайкальского края | Палы на  сельскохозяйственных угодьях запрещены законо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780928"/>
            <a:ext cx="3960440" cy="3960440"/>
          </a:xfrm>
          <a:prstGeom prst="rect">
            <a:avLst/>
          </a:prstGeom>
          <a:noFill/>
        </p:spPr>
      </p:pic>
      <p:pic>
        <p:nvPicPr>
          <p:cNvPr id="40966" name="Picture 6" descr="Официальный портал Забайкальского края | Аграрии Забайкалья обработают  против сорняков 126 тысяч гектаров сельхозугод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708920"/>
            <a:ext cx="4608512" cy="3962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Инвестиционный проект: Производство продукции из мяса убойных животных и мяса птицы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628800"/>
            <a:ext cx="7776864" cy="1324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231F2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Инициатор проекта -</a:t>
            </a:r>
            <a:r>
              <a:rPr lang="ru-RU" i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3" tooltip="поиск всех организаций с именем СЕЛЬСКОХОЗЯЙСТВЕННЫЙ, ПЕРЕРАБАТЫВАЮЩИЙ, СБЫТОВОЙ ПОТРЕБИТЕЛЬСКИЙ КООПЕРАТИВ&quot;НЕР-ЗАВОДСКИЙ&quot;"/>
              </a:rPr>
              <a:t> «</a:t>
            </a:r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3" tooltip="поиск всех организаций с именем СЕЛЬСКОХОЗЯЙСТВЕННЫЙ, ПЕРЕРАБАТЫВАЮЩИЙ, СБЫТОВОЙ ПОТРЕБИТЕЛЬСКИЙ КООПЕРАТИВ&quot;НЕР-ЗАВОДСКИЙ&quot;"/>
              </a:rPr>
              <a:t>СПСПК</a:t>
            </a:r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Нер-Заводский</a:t>
            </a:r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457200" lvl="0" indent="-317500">
              <a:lnSpc>
                <a:spcPct val="115000"/>
              </a:lnSpc>
              <a:buClr>
                <a:srgbClr val="231F20"/>
              </a:buClr>
              <a:buSzPts val="1400"/>
              <a:buChar char="●"/>
            </a:pPr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Объём инвестиций - 43,2  </a:t>
            </a:r>
            <a:r>
              <a:rPr lang="ru-RU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мл.руб</a:t>
            </a:r>
            <a:endParaRPr lang="ru-RU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317500">
              <a:lnSpc>
                <a:spcPct val="115000"/>
              </a:lnSpc>
              <a:buClr>
                <a:srgbClr val="231F20"/>
              </a:buClr>
              <a:buSzPts val="1400"/>
              <a:buChar char="●"/>
            </a:pPr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Срок окупаемости – 3 ода</a:t>
            </a:r>
          </a:p>
          <a:p>
            <a:pPr marL="457200" lvl="0" indent="-317500">
              <a:lnSpc>
                <a:spcPct val="115000"/>
              </a:lnSpc>
              <a:buClr>
                <a:srgbClr val="231F20"/>
              </a:buClr>
              <a:buSzPts val="1400"/>
              <a:buChar char="●"/>
            </a:pPr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Текущая ситуация –проект реализуется на 100%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50180" name="AutoShape 4" descr="Модульные мясные цеха: Модульный цех по переработке мяса до 200 к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0182" name="Picture 6" descr="Модульные мясные цеха: Модульный цех по переработке мяса до 200 кг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924944"/>
            <a:ext cx="4032448" cy="3933056"/>
          </a:xfrm>
          <a:prstGeom prst="rect">
            <a:avLst/>
          </a:prstGeom>
          <a:noFill/>
        </p:spPr>
      </p:pic>
      <p:pic>
        <p:nvPicPr>
          <p:cNvPr id="50184" name="Picture 8" descr="Цех переработки мясной продукции открыт в Пензенской области» в блоге  «Новые и модернизированные предприятия агропрома» - Сделано у нас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35488" y="2924944"/>
            <a:ext cx="4429000" cy="37444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548680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i="1" dirty="0"/>
          </a:p>
        </p:txBody>
      </p:sp>
      <p:pic>
        <p:nvPicPr>
          <p:cNvPr id="4" name="Picture 8" descr="DSC000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924944"/>
            <a:ext cx="3816424" cy="2952874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115616" y="476672"/>
            <a:ext cx="63367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Инвестиционный проект «</a:t>
            </a:r>
            <a:r>
              <a:rPr lang="ru-RU" sz="2000" i="1" dirty="0" smtClean="0">
                <a:solidFill>
                  <a:schemeClr val="bg1"/>
                </a:solidFill>
                <a:cs typeface="Arial" charset="0"/>
              </a:rPr>
              <a:t>Строительство убойной площадки в с. Нерчинский Завод» </a:t>
            </a:r>
            <a:endParaRPr lang="ru-RU" sz="2000" i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75656" y="1124744"/>
            <a:ext cx="597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Организатор ИП Шестаков Сергей Михайлович 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5576" y="1484784"/>
            <a:ext cx="76328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chemeClr val="bg1"/>
                </a:solidFill>
              </a:rPr>
              <a:t>Создание  условий для реализации населением, сельхозпредприятиями  и КФХ  мясной продукции Объем инвестиций (руб.) -3,5 млн.руб.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b="1" i="1" dirty="0" smtClean="0">
                <a:solidFill>
                  <a:schemeClr val="bg1"/>
                </a:solidFill>
              </a:rPr>
              <a:t>Число создаваемых рабочих мест – 15 мест. Срок окупаемости проекта -  5 лет</a:t>
            </a:r>
          </a:p>
          <a:p>
            <a:pPr algn="just"/>
            <a:endParaRPr lang="ru-RU" b="1" dirty="0" smtClean="0"/>
          </a:p>
          <a:p>
            <a:endParaRPr lang="ru-RU" b="1" dirty="0"/>
          </a:p>
        </p:txBody>
      </p:sp>
      <p:pic>
        <p:nvPicPr>
          <p:cNvPr id="11" name="Picture 7" descr="imgpreview?key=6c3512d25a933d6a&amp;mb=imgdb_preview_78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924944"/>
            <a:ext cx="3816424" cy="2952328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476672"/>
            <a:ext cx="6840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    ТРАНСПОРТНЫЕ КОММУНИКАЦИИ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196752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i="1" dirty="0" smtClean="0">
                <a:solidFill>
                  <a:schemeClr val="bg1"/>
                </a:solidFill>
              </a:rPr>
              <a:t>На территории </a:t>
            </a:r>
            <a:r>
              <a:rPr lang="ru-RU" sz="1600" b="1" i="1" dirty="0" err="1" smtClean="0">
                <a:solidFill>
                  <a:schemeClr val="bg1"/>
                </a:solidFill>
              </a:rPr>
              <a:t>Нерчинско-Заводского</a:t>
            </a:r>
            <a:r>
              <a:rPr lang="ru-RU" sz="1600" b="1" i="1" dirty="0" smtClean="0">
                <a:solidFill>
                  <a:schemeClr val="bg1"/>
                </a:solidFill>
              </a:rPr>
              <a:t> округа проходят региональные автомобильные дороги: « Могойтуй–Сретенск-Олочи», «Ивановка-Борзя-Соловьевск» .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683568" y="2068983"/>
            <a:ext cx="77768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рганизовано 3 межрайонных маршрута автобусного сообщения: Нерчинский Завод – </a:t>
            </a:r>
            <a:r>
              <a:rPr kumimoji="0" lang="ru-RU" sz="1600" b="1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Краснокаменск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Нерчинский Завод - Приаргунск. Нерчинский завод – Сретенск.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8" descr="VucbGJE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3068960"/>
            <a:ext cx="3960440" cy="3240360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332656"/>
            <a:ext cx="61926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ТЕЛЕКОММУНИКАЦИИ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4" name="Picture 11" descr="pochta_rossii%5B1%5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924944"/>
            <a:ext cx="3887788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D:\Ванпин К.В\ИНВЕСТИЦИИ\Инвест паспорт района\Фото\выш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852936"/>
            <a:ext cx="3886384" cy="3289880"/>
          </a:xfrm>
          <a:prstGeom prst="rect">
            <a:avLst/>
          </a:prstGeom>
          <a:noFill/>
          <a:ln>
            <a:solidFill>
              <a:srgbClr val="71B33F"/>
            </a:solidFill>
          </a:ln>
          <a:scene3d>
            <a:camera prst="orthographicFront"/>
            <a:lightRig rig="threePt" dir="t"/>
          </a:scene3d>
          <a:sp3d contourW="19050">
            <a:contourClr>
              <a:schemeClr val="accent6">
                <a:lumMod val="75000"/>
              </a:schemeClr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395536" y="692696"/>
            <a:ext cx="42484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Услуги почтовой связи оказывают </a:t>
            </a:r>
          </a:p>
          <a:p>
            <a:r>
              <a:rPr lang="ru-RU" sz="1400" b="1" dirty="0" smtClean="0">
                <a:solidFill>
                  <a:schemeClr val="bg1"/>
                </a:solidFill>
              </a:rPr>
              <a:t>13 стационарных, 1 передвижное отделений связи УФПС Забайкальского края - филиала ФГУП «Почта России».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836713"/>
            <a:ext cx="3744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692696"/>
            <a:ext cx="374441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Услуги подвижной радиотелефонной связи оказываются федеральными операторами: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Calibri" pitchFamily="34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ПАО «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МегаФон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(Мегафон)</a:t>
            </a:r>
          </a:p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ПАО «Мобильные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Телесистемы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(МТС)</a:t>
            </a:r>
            <a:r>
              <a:rPr lang="ru-RU" sz="14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Услуги телефонной связи и доступа к сети интернет предоставляют</a:t>
            </a:r>
            <a:r>
              <a:rPr lang="en-US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ПАО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ea typeface="TimesNewRoman"/>
                <a:cs typeface="TimesNewRoman"/>
              </a:rPr>
              <a:t>«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ea typeface="TimesNewRoman"/>
                <a:cs typeface="TimesNewRoman"/>
              </a:rPr>
              <a:t>Ростелеком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ea typeface="TimesNewRoman"/>
                <a:cs typeface="TimesNewRoman"/>
              </a:rPr>
              <a:t>»</a:t>
            </a:r>
          </a:p>
          <a:p>
            <a:pPr>
              <a:buFont typeface="Wingdings" pitchFamily="2" charset="2"/>
              <a:buChar char="ü"/>
            </a:pPr>
            <a:endParaRPr lang="ru-RU" sz="16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404664"/>
            <a:ext cx="4752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ОБРАЗОВАНИЕ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pic>
        <p:nvPicPr>
          <p:cNvPr id="3" name="Picture 11" descr="Фото15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88840"/>
            <a:ext cx="4032448" cy="2952329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" name="Picture 41" descr="6787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916832"/>
            <a:ext cx="3816424" cy="3096344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99592" y="5085184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Дополнительное образование предоставляет муниципальное учреждение Дом детского творчества , Детская школа искусств</a:t>
            </a:r>
            <a:endParaRPr lang="ru-RU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980729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Сеть образовательных учреждений округа  представлена: 17 общеобразовательными школами (7 СОШ, 10 ООШ)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Фото18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509120"/>
            <a:ext cx="2663503" cy="1872208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" name="Picture 97" descr="91445cf1f3b82cf1e92a1e66b2c504c7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509120"/>
            <a:ext cx="2664296" cy="1872208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267744" y="404664"/>
            <a:ext cx="46085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ЗДРАВООХРАНЕНИЕ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pic>
        <p:nvPicPr>
          <p:cNvPr id="10" name="Picture 102" descr="1A070221000005DC-0-image-a-21_145083611589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4509120"/>
            <a:ext cx="2881312" cy="1872208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95536" y="2204864"/>
          <a:ext cx="8352928" cy="2156223"/>
        </p:xfrm>
        <a:graphic>
          <a:graphicData uri="http://schemas.openxmlformats.org/drawingml/2006/table">
            <a:tbl>
              <a:tblPr/>
              <a:tblGrid>
                <a:gridCol w="5711238"/>
                <a:gridCol w="1153744"/>
                <a:gridCol w="1487946"/>
              </a:tblGrid>
              <a:tr h="30466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коек на 10 тысяч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коек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53902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врачей на 10 тысяч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</a:tr>
              <a:tr h="7733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из них участковых врачей и врачей общей практики в расчете на 10 тыс. человек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53902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среднего медицинского персонала на 10 тысяч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899592" y="105273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Медицинским обслуживанием населения занимается ГУЗ «Центральная районная больница», 1 сельская амбулатория, 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18 фельдшерско-акушерских пункта, 2 аптеки</a:t>
            </a:r>
            <a:endParaRPr lang="ru-RU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404664"/>
            <a:ext cx="52565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КУЛЬТУРА И СПОРТ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pic>
        <p:nvPicPr>
          <p:cNvPr id="4" name="Picture 127" descr="1498649272_3260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013176"/>
            <a:ext cx="2303462" cy="1556196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" name="Picture 141" descr="5204848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5013176"/>
            <a:ext cx="2664296" cy="1584176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" name="Picture 9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5013176"/>
            <a:ext cx="2592288" cy="1628204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23529" y="3657046"/>
            <a:ext cx="8496944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области физкультуры и спорта: в округе имеется 10 спортзалов, </a:t>
            </a:r>
            <a:b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мини-футбольная площадка с искусственным покрытием, 1 спортивная универсальная площадка, 1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воркаут-комплекс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тренажерами, 3 тренажерных комплекса с теневым навесом, 2 хоккейные коробки. Численность лиц, систематически занимающихся физической культурой и спортом, составляет 1723 человек. 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395536" y="849136"/>
            <a:ext cx="842493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Сеть  учреждений  культуры округа представлена  следующими объектами: </a:t>
            </a:r>
            <a:endParaRPr kumimoji="0" lang="ru-RU" sz="9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19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культурно-досуговых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учреждений, МУК «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Межпоселенческий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Районный Центр Досуга»,  МУК «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Межпоселенческая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Центральная районная библиотека», Детская библиотека,18 филиалов сельских библиотек, Муниципальное бюджетное учреждение дополнительного образования «Детская школа искусств»,  МУК «Районный краеведческий  музей».</a:t>
            </a:r>
            <a:endParaRPr kumimoji="0" lang="ru-RU" sz="18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21" descr="DSCN244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2132856"/>
            <a:ext cx="3024336" cy="1512168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2060848"/>
            <a:ext cx="3385170" cy="1512168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03648" y="476672"/>
            <a:ext cx="68407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ДЕМОГРАФИЧЕСКИЕ ПОКАЗАТЕЛИ</a:t>
            </a:r>
            <a:endParaRPr lang="ru-RU" sz="2800" i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052737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Численность постоянного населения района (на начало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2024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года) –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7141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чел. </a:t>
            </a:r>
            <a:endParaRPr lang="ru-RU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1700808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>
                <a:solidFill>
                  <a:schemeClr val="bg1"/>
                </a:solidFill>
                <a:latin typeface="Times New Roman" pitchFamily="18" charset="0"/>
              </a:rPr>
              <a:t>Родилось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–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86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человека. Умерло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-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148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человек. </a:t>
            </a:r>
            <a:r>
              <a:rPr lang="ru-RU" b="1" u="sng" dirty="0" smtClean="0">
                <a:solidFill>
                  <a:schemeClr val="bg1"/>
                </a:solidFill>
                <a:latin typeface="Times New Roman" pitchFamily="18" charset="0"/>
              </a:rPr>
              <a:t>Естественный убыль(-) населения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-62</a:t>
            </a:r>
            <a:endParaRPr lang="ru-RU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323528" y="2636912"/>
          <a:ext cx="4034118" cy="3732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4788024" y="2348880"/>
          <a:ext cx="3672408" cy="34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5776" y="332656"/>
            <a:ext cx="4032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РЫНОК ТРУДА</a:t>
            </a:r>
            <a:endParaRPr lang="ru-RU" sz="2800" i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1520" y="4077072"/>
          <a:ext cx="8448675" cy="2461742"/>
        </p:xfrm>
        <a:graphic>
          <a:graphicData uri="http://schemas.openxmlformats.org/drawingml/2006/table">
            <a:tbl>
              <a:tblPr/>
              <a:tblGrid>
                <a:gridCol w="6469062"/>
                <a:gridCol w="1979613"/>
              </a:tblGrid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трудовых ресурсов, всего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4034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зарегистрированных безработных, человек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зарегистрированной безработицы, 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</a:tr>
              <a:tr h="62817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занятые трудовой деятельностью граждане, ищущие работу и состоящие на учете в центре занятости, человек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заявленных вакансий , единиц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Коэффициент напряженности на рынке труда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15" descr="bedd3ba37fef90ed53f74b2b0526e75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124744"/>
            <a:ext cx="3025775" cy="1943894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" name="Picture 18" descr="unnamed-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0" y="1124744"/>
            <a:ext cx="2735263" cy="1945480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" name="Picture 2" descr="D:\Ванпин К.В\ИНВЕСТИЦИИ\Инвест паспорт района\Фото\тру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1052736"/>
            <a:ext cx="2408237" cy="1998092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ПЕРЕЧЕНЬ ОСНОВНЫХ ПОКАЗАТЕЛЕЙ </a:t>
            </a:r>
            <a:br>
              <a:rPr lang="ru-RU" b="1" i="1" dirty="0" smtClean="0">
                <a:solidFill>
                  <a:schemeClr val="bg1"/>
                </a:solidFill>
              </a:rPr>
            </a:br>
            <a:r>
              <a:rPr lang="ru-RU" b="1" i="1" dirty="0" smtClean="0">
                <a:solidFill>
                  <a:schemeClr val="bg1"/>
                </a:solidFill>
              </a:rPr>
              <a:t>СОЦИАЛЬНО-ЭКОНОМИЧЕСКОГО РАЗВИТИЯ</a:t>
            </a:r>
            <a:r>
              <a:rPr lang="ru-RU" sz="1600" b="1" i="1" dirty="0" smtClean="0">
                <a:solidFill>
                  <a:schemeClr val="bg1"/>
                </a:solidFill>
              </a:rPr>
              <a:t> </a:t>
            </a:r>
            <a:endParaRPr lang="ru-RU" i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95536" y="1052736"/>
          <a:ext cx="7920879" cy="5167925"/>
        </p:xfrm>
        <a:graphic>
          <a:graphicData uri="http://schemas.openxmlformats.org/drawingml/2006/table">
            <a:tbl>
              <a:tblPr/>
              <a:tblGrid>
                <a:gridCol w="396043"/>
                <a:gridCol w="1756072"/>
                <a:gridCol w="1016237"/>
                <a:gridCol w="858095"/>
                <a:gridCol w="726081"/>
                <a:gridCol w="792088"/>
                <a:gridCol w="858095"/>
                <a:gridCol w="669699"/>
                <a:gridCol w="848469"/>
              </a:tblGrid>
              <a:tr h="282666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Индикаторы социально-экономического развития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76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53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8,9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8,7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7,3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8,7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8,1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7,1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67839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Индекс промышленного производства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к пред. году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84,5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77,5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100,9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96,8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57,3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57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</a:tr>
              <a:tr h="127199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произведенной продукции промышленного производства на душу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432,5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434,7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565,5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616,9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353,6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248,2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50393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Индекс продукции сельского хозяйства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96,8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97,7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100,8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101,7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106,9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96,6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107413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произведенной продукции сельского хозяйства на душу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53,5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52,7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64,0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76,8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76,0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74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528" y="332656"/>
          <a:ext cx="8424938" cy="6140525"/>
        </p:xfrm>
        <a:graphic>
          <a:graphicData uri="http://schemas.openxmlformats.org/drawingml/2006/table">
            <a:tbl>
              <a:tblPr/>
              <a:tblGrid>
                <a:gridCol w="432048"/>
                <a:gridCol w="1814602"/>
                <a:gridCol w="1123325"/>
                <a:gridCol w="912701"/>
                <a:gridCol w="772286"/>
                <a:gridCol w="842494"/>
                <a:gridCol w="914165"/>
                <a:gridCol w="735719"/>
                <a:gridCol w="877598"/>
              </a:tblGrid>
              <a:tr h="761235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Индикаторы социально-экономического развития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25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оценка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444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собственных доходов бюджета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1" dirty="0" smtClean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23,0</a:t>
                      </a:r>
                      <a:endParaRPr lang="ru-RU" sz="1600" b="0" i="1" dirty="0">
                        <a:solidFill>
                          <a:schemeClr val="bg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1" dirty="0" smtClean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24</a:t>
                      </a:r>
                      <a:endParaRPr lang="ru-RU" sz="1600" b="0" i="1" dirty="0">
                        <a:solidFill>
                          <a:schemeClr val="bg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1" dirty="0" smtClean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24,5</a:t>
                      </a:r>
                      <a:endParaRPr lang="ru-RU" sz="1600" b="0" i="1" dirty="0">
                        <a:solidFill>
                          <a:schemeClr val="bg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</a:tr>
              <a:tr h="97979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 роста объема инвестиций в основной капитал за счет всех источников финансирования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сопоставимых ценах в % к пред. году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77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100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108,4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98,9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103,4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102,1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97830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инвестиций в основной капитал за счет всех источников финансирования на душу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11,9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23,5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22,6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23,4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20,2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21,2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110765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 роста объема работ, выполненных по виду деятельности «строительство»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сопостави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мых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ценах в % к пред. году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62,7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100,5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100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100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0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97979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занятых в экономике ( в среднем в год)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2,2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2,0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2,1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2,0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1,8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1,7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39552" y="548681"/>
          <a:ext cx="8064895" cy="5505102"/>
        </p:xfrm>
        <a:graphic>
          <a:graphicData uri="http://schemas.openxmlformats.org/drawingml/2006/table">
            <a:tbl>
              <a:tblPr/>
              <a:tblGrid>
                <a:gridCol w="403245"/>
                <a:gridCol w="1748795"/>
                <a:gridCol w="1073918"/>
                <a:gridCol w="873697"/>
                <a:gridCol w="739282"/>
                <a:gridCol w="806490"/>
                <a:gridCol w="873697"/>
                <a:gridCol w="705678"/>
                <a:gridCol w="840093"/>
              </a:tblGrid>
              <a:tr h="531027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Индикаторы социально-экономического развития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57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87918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занятых в малом бизнесе  от занятых в экономике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4,7</a:t>
                      </a:r>
                      <a:endParaRPr lang="ru-RU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5</a:t>
                      </a:r>
                      <a:endParaRPr lang="ru-RU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6</a:t>
                      </a:r>
                      <a:endParaRPr lang="ru-RU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115841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субъектов малого предпринимательства в расчете на 10000 человек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11</a:t>
                      </a:r>
                      <a:endParaRPr lang="ru-RU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11</a:t>
                      </a:r>
                      <a:endParaRPr lang="ru-RU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11</a:t>
                      </a:r>
                      <a:endParaRPr lang="ru-RU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12</a:t>
                      </a:r>
                      <a:endParaRPr lang="ru-RU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107260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 площадь жилых помещений, приходящихся в среднем на одного жителя, всего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кв.м.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16,9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17,83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17,83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17,85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17,89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17,7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68576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 введенная в действие за год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кв.м.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0,04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0,1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0,1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49234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 благоустроенная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кв.м. на человека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95536" y="548680"/>
          <a:ext cx="7848871" cy="5691239"/>
        </p:xfrm>
        <a:graphic>
          <a:graphicData uri="http://schemas.openxmlformats.org/drawingml/2006/table">
            <a:tbl>
              <a:tblPr/>
              <a:tblGrid>
                <a:gridCol w="391957"/>
                <a:gridCol w="1702650"/>
                <a:gridCol w="1043830"/>
                <a:gridCol w="749995"/>
                <a:gridCol w="822003"/>
                <a:gridCol w="783914"/>
                <a:gridCol w="850630"/>
                <a:gridCol w="783813"/>
                <a:gridCol w="720079"/>
              </a:tblGrid>
              <a:tr h="517997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Индикаторы социально-экономического развития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731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оценка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67541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созданных рабочих мест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65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50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45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48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57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66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67541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заработная плата одного работника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53612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69734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63396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67931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53376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54072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72519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Среднедушевые денежные доходы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14300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14300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13612,3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16286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16819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18080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67541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Оборот розничной торговли на душу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14,6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16,4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18,6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19,6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24,8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25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67676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платных услуг населению на душу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21230,7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27527,3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33819,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33819,0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3360,6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33920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87184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официально зарегистрированной безработицы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4,0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3,1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3,0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3,1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 rot="10800000" flipV="1">
            <a:off x="251520" y="787150"/>
            <a:ext cx="889248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</a:tabLst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Нерчинско-Заводский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муниципальный округ Забайкальского края – территория с уникальными ресурсными возможностями для экономического развития и высоким уровнем жизни населения.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 желаемого будущего описан следующими тезисами, характеризующими будущее муниципального округа: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 экологически чистая, красивая  природа (реки, леса, горы и т.п.);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</a:tabLst>
            </a:pP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–непрерывно развивающаяся конкурентоспособная промышленность </a:t>
            </a:r>
            <a:b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сельское хозяйство;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 низкий уровень безработицы и преступности, культурное своеобразие;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 стабильный высокий уровень благосостояния жителей округа.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Положение округа, прилегающего к государственной границе Российской Федерации, способно обеспечить развитие и совершенствование приграничной таможенной и транспортной инфраструктуры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404664"/>
            <a:ext cx="5832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</a:t>
            </a:r>
            <a:endParaRPr lang="ru-RU" sz="28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052736"/>
            <a:ext cx="69847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Администрация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Нерчинско-Заводского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муниципального округа</a:t>
            </a:r>
          </a:p>
          <a:p>
            <a:pPr lvl="1"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Адрес:674370 Забайкальский край, </a:t>
            </a:r>
          </a:p>
          <a:p>
            <a:pPr lvl="1"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с.Нерчинский Завод, ул.Красноармейская,62 , </a:t>
            </a:r>
          </a:p>
          <a:p>
            <a:pPr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pochta@nerzavod.e-zab.ru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defRPr/>
            </a:pP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Глава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Нерчинско-Заводского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муниципального округа Михалев Леонид Викторович</a:t>
            </a:r>
          </a:p>
          <a:p>
            <a:pPr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тел. 8-30-248-4-12-48</a:t>
            </a:r>
          </a:p>
          <a:p>
            <a:pPr>
              <a:lnSpc>
                <a:spcPct val="80000"/>
              </a:lnSpc>
              <a:defRPr/>
            </a:pP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Волокитина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Алена Валерьевна– управляющая Делами тел. 8-30-248-4-17-08</a:t>
            </a:r>
          </a:p>
          <a:p>
            <a:pPr>
              <a:lnSpc>
                <a:spcPct val="80000"/>
              </a:lnSpc>
              <a:defRPr/>
            </a:pP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Петрова Евгения Анатольевна– председатель комитета экономики и управления имуществом </a:t>
            </a:r>
          </a:p>
          <a:p>
            <a:pPr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тел 8-30-248-4-15-36</a:t>
            </a:r>
          </a:p>
          <a:p>
            <a:pPr>
              <a:lnSpc>
                <a:spcPct val="80000"/>
              </a:lnSpc>
              <a:defRPr/>
            </a:pPr>
            <a:endParaRPr lang="ru-RU" sz="2000" b="1" u="sng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2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Приемная администрации:</a:t>
            </a:r>
          </a:p>
          <a:p>
            <a:pPr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Черных Виктория Андреевна – секретарь руководителя тел. 8-30-248-4-13-53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643</TotalTime>
  <Words>1521</Words>
  <Application>Microsoft Office PowerPoint</Application>
  <PresentationFormat>Экран (4:3)</PresentationFormat>
  <Paragraphs>434</Paragraphs>
  <Slides>27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0" baseType="lpstr">
      <vt:lpstr>Бумажная</vt:lpstr>
      <vt:lpstr>Лист Microsoft Office Excel 97-2003</vt:lpstr>
      <vt:lpstr>Worksheet</vt:lpstr>
      <vt:lpstr>Инвестиционный паспорт  Нерчинско-Заводского муниципального округа Забайкальского края </vt:lpstr>
      <vt:lpstr>Слайд 2</vt:lpstr>
      <vt:lpstr>Слайд 3</vt:lpstr>
      <vt:lpstr>Состав территории</vt:lpstr>
      <vt:lpstr>История Нерчинско-Заводского округа</vt:lpstr>
      <vt:lpstr>ПРОМЫШЛЕННОЕ ПРОИЗВОДСТВО</vt:lpstr>
      <vt:lpstr>Системообразующие предприятия округа</vt:lpstr>
      <vt:lpstr>                             Земельные  ресурсы             общая площадь земель сельскохозяйственного назначения 252770 га </vt:lpstr>
      <vt:lpstr>Слайд 9</vt:lpstr>
      <vt:lpstr>Слайд 10</vt:lpstr>
      <vt:lpstr>Развитие туристического потенциала</vt:lpstr>
      <vt:lpstr>Инвестиционный проект : Ввод в оборот залежных и невостребованных  земель сельскохозяйственного назначения</vt:lpstr>
      <vt:lpstr>Инвестиционный проект: Производство продукции из мяса убойных животных и мяса птицы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Инвестиционный паспорт  Нерчинско-Заводского муниципального округа Забайкальского края</dc:title>
  <dc:creator>Экономика</dc:creator>
  <cp:lastModifiedBy>Экономика</cp:lastModifiedBy>
  <cp:revision>71</cp:revision>
  <dcterms:created xsi:type="dcterms:W3CDTF">2023-03-10T05:54:55Z</dcterms:created>
  <dcterms:modified xsi:type="dcterms:W3CDTF">2024-02-26T07:26:29Z</dcterms:modified>
</cp:coreProperties>
</file>